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2" r:id="rId4"/>
    <p:sldId id="263" r:id="rId5"/>
    <p:sldId id="264" r:id="rId6"/>
    <p:sldId id="257" r:id="rId7"/>
    <p:sldId id="258" r:id="rId8"/>
    <p:sldId id="260" r:id="rId9"/>
    <p:sldId id="270" r:id="rId10"/>
    <p:sldId id="259" r:id="rId11"/>
    <p:sldId id="265" r:id="rId12"/>
    <p:sldId id="266" r:id="rId13"/>
    <p:sldId id="267" r:id="rId14"/>
    <p:sldId id="269" r:id="rId15"/>
    <p:sldId id="268" r:id="rId16"/>
    <p:sldId id="274" r:id="rId17"/>
    <p:sldId id="275" r:id="rId18"/>
    <p:sldId id="271" r:id="rId19"/>
    <p:sldId id="272" r:id="rId20"/>
    <p:sldId id="273" r:id="rId21"/>
    <p:sldId id="276" r:id="rId22"/>
  </p:sldIdLst>
  <p:sldSz cx="9144000" cy="6858000" type="screen4x3"/>
  <p:notesSz cx="7045325" cy="9345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B8142-1C13-453C-B5C3-A66E6757A056}" type="datetimeFigureOut">
              <a:rPr lang="en-US" smtClean="0"/>
              <a:pPr/>
              <a:t>10/22/2012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DB3D6-D258-49DC-9A69-6526C4EF92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B8142-1C13-453C-B5C3-A66E6757A056}" type="datetimeFigureOut">
              <a:rPr lang="en-US" smtClean="0"/>
              <a:pPr/>
              <a:t>10/22/2012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DB3D6-D258-49DC-9A69-6526C4EF92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B8142-1C13-453C-B5C3-A66E6757A056}" type="datetimeFigureOut">
              <a:rPr lang="en-US" smtClean="0"/>
              <a:pPr/>
              <a:t>10/22/2012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DB3D6-D258-49DC-9A69-6526C4EF92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B8142-1C13-453C-B5C3-A66E6757A056}" type="datetimeFigureOut">
              <a:rPr lang="en-US" smtClean="0"/>
              <a:pPr/>
              <a:t>10/22/2012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DB3D6-D258-49DC-9A69-6526C4EF92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B8142-1C13-453C-B5C3-A66E6757A056}" type="datetimeFigureOut">
              <a:rPr lang="en-US" smtClean="0"/>
              <a:pPr/>
              <a:t>10/22/2012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DB3D6-D258-49DC-9A69-6526C4EF92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B8142-1C13-453C-B5C3-A66E6757A056}" type="datetimeFigureOut">
              <a:rPr lang="en-US" smtClean="0"/>
              <a:pPr/>
              <a:t>10/22/2012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DB3D6-D258-49DC-9A69-6526C4EF92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B8142-1C13-453C-B5C3-A66E6757A056}" type="datetimeFigureOut">
              <a:rPr lang="en-US" smtClean="0"/>
              <a:pPr/>
              <a:t>10/22/2012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DB3D6-D258-49DC-9A69-6526C4EF92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B8142-1C13-453C-B5C3-A66E6757A056}" type="datetimeFigureOut">
              <a:rPr lang="en-US" smtClean="0"/>
              <a:pPr/>
              <a:t>10/22/2012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DB3D6-D258-49DC-9A69-6526C4EF92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B8142-1C13-453C-B5C3-A66E6757A056}" type="datetimeFigureOut">
              <a:rPr lang="en-US" smtClean="0"/>
              <a:pPr/>
              <a:t>10/22/2012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DB3D6-D258-49DC-9A69-6526C4EF92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B8142-1C13-453C-B5C3-A66E6757A056}" type="datetimeFigureOut">
              <a:rPr lang="en-US" smtClean="0"/>
              <a:pPr/>
              <a:t>10/22/2012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DB3D6-D258-49DC-9A69-6526C4EF92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B8142-1C13-453C-B5C3-A66E6757A056}" type="datetimeFigureOut">
              <a:rPr lang="en-US" smtClean="0"/>
              <a:pPr/>
              <a:t>10/22/2012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DB3D6-D258-49DC-9A69-6526C4EF92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FB8142-1C13-453C-B5C3-A66E6757A056}" type="datetimeFigureOut">
              <a:rPr lang="en-US" smtClean="0"/>
              <a:pPr/>
              <a:t>10/22/2012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0DB3D6-D258-49DC-9A69-6526C4EF929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highered.mcgraw-hill.com/sites/0072495855/student_view0/chapter2/animation__how_diffusion_works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://highered.mcgraw-hill.com/sites/0072495855/student_view0/chapter2/animation__how_osmosis_works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://highered.mcgraw-hill.com/sites/0072495855/student_view0/chapter2/animation__how_facilitated_diffusion_works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http://www.maxanim.com/physiology/Endocytosis%20and%20Exocytosis/Endocytosis%20and%20Exocytosis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gi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hyperlink" Target="http://msjensen.cehd.umn.edu/1135/Links/Animations/Flash/0004-swf_the_sodium-pot.swf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t0.gstatic.com/images?q=tbn:ANd9GcSXjphyPNceJiD-4qVgGAdmU0LpQLHDcZH6iVl-Qd78Q1Rg3v4oJ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41148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33800" y="228600"/>
            <a:ext cx="5410200" cy="1470025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>
            <a:solidFill>
              <a:schemeClr val="tx1"/>
            </a:solidFill>
            <a:prstDash val="sysDot"/>
          </a:ln>
        </p:spPr>
        <p:txBody>
          <a:bodyPr>
            <a:normAutofit fontScale="90000"/>
          </a:bodyPr>
          <a:lstStyle/>
          <a:p>
            <a:r>
              <a:rPr lang="en-US" b="1" u="sng" dirty="0" smtClean="0"/>
              <a:t>HOMEOSTASIS &amp; CELLULAR TRANSPORT</a:t>
            </a:r>
            <a:endParaRPr lang="en-US" b="1" u="sng" dirty="0"/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 cstate="print"/>
          <a:srcRect l="71532" t="20833" r="10937" b="54167"/>
          <a:stretch>
            <a:fillRect/>
          </a:stretch>
        </p:blipFill>
        <p:spPr bwMode="auto">
          <a:xfrm>
            <a:off x="0" y="4114800"/>
            <a:ext cx="91440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 smtClean="0"/>
              <a:t>Semi-permeable</a:t>
            </a:r>
            <a:r>
              <a:rPr lang="en-US" dirty="0" smtClean="0"/>
              <a:t>-only some things are permitted to pass through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  <a:scene3d>
              <a:camera prst="orthographicFront"/>
              <a:lightRig rig="sunset" dir="t"/>
            </a:scene3d>
            <a:sp3d extrusionH="57150" contourW="12700">
              <a:bevelT w="38100" h="38100"/>
              <a:contourClr>
                <a:schemeClr val="bg2">
                  <a:lumMod val="2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200" b="1" u="sng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50800" dist="50800" dir="5400000" sx="91000" sy="91000" algn="ctr" rotWithShape="0">
                    <a:srgbClr val="000000">
                      <a:alpha val="43137"/>
                    </a:srgbClr>
                  </a:outerShdw>
                </a:effectLst>
              </a:rPr>
              <a:t>PERMEABILITY</a:t>
            </a:r>
            <a:endParaRPr kumimoji="0" lang="en-US" sz="7200" b="1" i="0" u="sng" strike="noStrike" kern="1200" cap="none" spc="0" normalizeH="0" baseline="0" noProof="0" dirty="0">
              <a:ln>
                <a:noFill/>
              </a:ln>
              <a:solidFill>
                <a:schemeClr val="accent6">
                  <a:lumMod val="75000"/>
                </a:schemeClr>
              </a:solidFill>
              <a:effectLst>
                <a:outerShdw blurRad="50800" dist="50800" dir="5400000" sx="91000" sy="91000" algn="ctr" rotWithShape="0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0482" name="Picture 2" descr="http://2.bp.blogspot.com/_tZaA1Q48mQE/TLcMZRb5M7I/AAAAAAAAAB0/21q3PayBJaU/s1600/bouncer_b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3048000"/>
            <a:ext cx="4800600" cy="34575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981200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Passive (No Energy)</a:t>
            </a:r>
          </a:p>
          <a:p>
            <a:pPr lvl="1"/>
            <a:r>
              <a:rPr lang="en-US" dirty="0" smtClean="0"/>
              <a:t>Diffusion</a:t>
            </a:r>
          </a:p>
          <a:p>
            <a:pPr lvl="1"/>
            <a:r>
              <a:rPr lang="en-US" dirty="0" smtClean="0"/>
              <a:t>Osmosis</a:t>
            </a:r>
          </a:p>
          <a:p>
            <a:pPr lvl="1"/>
            <a:r>
              <a:rPr lang="en-US" dirty="0" smtClean="0"/>
              <a:t>Facilitated Diffusion</a:t>
            </a:r>
          </a:p>
          <a:p>
            <a:endParaRPr lang="en-US" dirty="0" smtClean="0"/>
          </a:p>
          <a:p>
            <a:r>
              <a:rPr lang="en-US" dirty="0" smtClean="0"/>
              <a:t>Active </a:t>
            </a:r>
            <a:r>
              <a:rPr lang="en-US" dirty="0" smtClean="0">
                <a:solidFill>
                  <a:srgbClr val="FF0000"/>
                </a:solidFill>
              </a:rPr>
              <a:t>(Energy)</a:t>
            </a:r>
          </a:p>
          <a:p>
            <a:pPr lvl="1"/>
            <a:r>
              <a:rPr lang="en-US" dirty="0" err="1" smtClean="0"/>
              <a:t>Endocytosis</a:t>
            </a:r>
            <a:endParaRPr lang="en-US" dirty="0" smtClean="0"/>
          </a:p>
          <a:p>
            <a:pPr lvl="1"/>
            <a:r>
              <a:rPr lang="en-US" dirty="0" err="1" smtClean="0"/>
              <a:t>Exocytosis</a:t>
            </a:r>
            <a:endParaRPr lang="en-US" dirty="0" smtClean="0"/>
          </a:p>
          <a:p>
            <a:pPr lvl="1"/>
            <a:r>
              <a:rPr lang="en-US" dirty="0" smtClean="0"/>
              <a:t>Sodium/Potassium Pump</a:t>
            </a:r>
          </a:p>
          <a:p>
            <a:endParaRPr lang="en-US" dirty="0"/>
          </a:p>
        </p:txBody>
      </p:sp>
      <p:sp>
        <p:nvSpPr>
          <p:cNvPr id="4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  <a:scene3d>
              <a:camera prst="orthographicFront"/>
              <a:lightRig rig="sunset" dir="t"/>
            </a:scene3d>
            <a:sp3d extrusionH="57150" contourW="12700">
              <a:bevelT w="38100" h="38100"/>
              <a:contourClr>
                <a:schemeClr val="bg2">
                  <a:lumMod val="2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200" b="1" u="sng" noProof="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50800" dist="50800" dir="5400000" sx="91000" sy="91000" algn="ctr" rotWithShape="0">
                    <a:srgbClr val="000000">
                      <a:alpha val="43137"/>
                    </a:srgbClr>
                  </a:outerShdw>
                </a:effectLst>
              </a:rPr>
              <a:t>TRANSPORT</a:t>
            </a:r>
            <a:br>
              <a:rPr lang="en-US" sz="7200" b="1" u="sng" noProof="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50800" dist="50800" dir="5400000" sx="91000" sy="91000" algn="ctr" rotWithShape="0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u="sng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50800" dist="50800" dir="5400000" sx="91000" sy="91000" algn="ctr" rotWithShape="0">
                    <a:srgbClr val="000000">
                      <a:alpha val="43137"/>
                    </a:srgbClr>
                  </a:outerShdw>
                </a:effectLst>
              </a:rPr>
              <a:t>(TWO TYPES)</a:t>
            </a:r>
            <a:endParaRPr kumimoji="0" lang="en-US" b="1" i="0" u="sng" strike="noStrike" kern="1200" cap="none" spc="0" normalizeH="0" baseline="0" noProof="0" dirty="0">
              <a:ln>
                <a:noFill/>
              </a:ln>
              <a:solidFill>
                <a:schemeClr val="accent6">
                  <a:lumMod val="75000"/>
                </a:schemeClr>
              </a:solidFill>
              <a:effectLst>
                <a:outerShdw blurRad="50800" dist="50800" dir="5400000" sx="91000" sy="91000" algn="ctr" rotWithShape="0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normal"/>
                                          </p:val>
                                        </p:tav>
                                        <p:tav tm="50000">
                                          <p:val>
                                            <p:strVal val="bold"/>
                                          </p:val>
                                        </p:tav>
                                        <p:tav tm="60000">
                                          <p:val>
                                            <p:strVal val="normal"/>
                                          </p:val>
                                        </p:tav>
                                        <p:tav tm="100000">
                                          <p:val>
                                            <p:strVal val="normal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No Energy</a:t>
            </a:r>
          </a:p>
          <a:p>
            <a:pPr algn="ctr">
              <a:buNone/>
            </a:pPr>
            <a:r>
              <a:rPr lang="en-US" sz="3600" b="1" dirty="0" smtClean="0">
                <a:solidFill>
                  <a:srgbClr val="FF0000"/>
                </a:solidFill>
              </a:rPr>
              <a:t>From High Concentration to low concentration</a:t>
            </a:r>
            <a:endParaRPr lang="en-US" dirty="0" smtClean="0"/>
          </a:p>
          <a:p>
            <a:endParaRPr lang="en-US" b="1" u="sng" dirty="0" smtClean="0"/>
          </a:p>
          <a:p>
            <a:r>
              <a:rPr lang="en-US" b="1" u="sng" dirty="0" smtClean="0">
                <a:hlinkClick r:id="rId2"/>
              </a:rPr>
              <a:t>Diffusion</a:t>
            </a:r>
            <a:r>
              <a:rPr lang="en-US" dirty="0" smtClean="0">
                <a:hlinkClick r:id="rId2"/>
              </a:rPr>
              <a:t>-</a:t>
            </a:r>
            <a:r>
              <a:rPr lang="en-US" dirty="0" smtClean="0"/>
              <a:t>Movement across a membrane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  <a:scene3d>
              <a:camera prst="orthographicFront"/>
              <a:lightRig rig="sunset" dir="t"/>
            </a:scene3d>
            <a:sp3d extrusionH="57150" contourW="12700">
              <a:bevelT w="38100" h="38100"/>
              <a:contourClr>
                <a:schemeClr val="bg2">
                  <a:lumMod val="2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200" b="1" u="sng" noProof="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50800" dist="50800" dir="5400000" sx="91000" sy="91000" algn="ctr" rotWithShape="0">
                    <a:srgbClr val="000000">
                      <a:alpha val="43137"/>
                    </a:srgbClr>
                  </a:outerShdw>
                </a:effectLst>
              </a:rPr>
              <a:t>PASSIVE TRANSPORT</a:t>
            </a:r>
            <a:endParaRPr kumimoji="0" lang="en-US" sz="7200" b="1" i="0" u="sng" strike="noStrike" kern="1200" cap="none" spc="0" normalizeH="0" baseline="0" noProof="0" dirty="0">
              <a:ln>
                <a:noFill/>
              </a:ln>
              <a:solidFill>
                <a:schemeClr val="accent6">
                  <a:lumMod val="75000"/>
                </a:schemeClr>
              </a:solidFill>
              <a:effectLst>
                <a:outerShdw blurRad="50800" dist="50800" dir="5400000" sx="91000" sy="91000" algn="ctr" rotWithShape="0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4578" name="Picture 2" descr="http://t2.gstatic.com/images?q=tbn:ANd9GcQrHffn_H5Z6-xXiHaLHJCfGzdfTgsVtAK0JVsjMMavngG5wCIGhQ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81400" y="4495800"/>
            <a:ext cx="1743075" cy="2362200"/>
          </a:xfrm>
          <a:prstGeom prst="rect">
            <a:avLst/>
          </a:prstGeom>
          <a:noFill/>
        </p:spPr>
      </p:pic>
      <p:pic>
        <p:nvPicPr>
          <p:cNvPr id="5" name="Picture 2" descr="http://t0.gstatic.com/images?q=tbn:ANd9GcSXjphyPNceJiD-4qVgGAdmU0LpQLHDcZH6iVl-Qd78Q1Rg3v4oJ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24600" y="2895600"/>
            <a:ext cx="2466975" cy="9906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No Energy</a:t>
            </a:r>
          </a:p>
          <a:p>
            <a:pPr algn="ctr">
              <a:buNone/>
            </a:pPr>
            <a:r>
              <a:rPr lang="en-US" b="1" dirty="0" smtClean="0">
                <a:solidFill>
                  <a:srgbClr val="FF0000"/>
                </a:solidFill>
              </a:rPr>
              <a:t>From High Concentration to low concentration</a:t>
            </a:r>
            <a:endParaRPr lang="en-US" dirty="0" smtClean="0"/>
          </a:p>
          <a:p>
            <a:r>
              <a:rPr lang="en-US" dirty="0" smtClean="0">
                <a:hlinkClick r:id="rId2"/>
              </a:rPr>
              <a:t>Osmosis</a:t>
            </a:r>
            <a:r>
              <a:rPr lang="en-US" dirty="0" smtClean="0"/>
              <a:t>-diffusion of water</a:t>
            </a:r>
          </a:p>
          <a:p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  <a:scene3d>
              <a:camera prst="orthographicFront"/>
              <a:lightRig rig="sunset" dir="t"/>
            </a:scene3d>
            <a:sp3d extrusionH="57150" contourW="12700">
              <a:bevelT w="38100" h="38100"/>
              <a:contourClr>
                <a:schemeClr val="bg2">
                  <a:lumMod val="2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sng" strike="noStrike" kern="1200" cap="none" spc="0" normalizeH="0" baseline="0" noProof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50800" dist="50800" dir="5400000" sx="91000" sy="91000" algn="ctr" rotWithShape="0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PASSIVE TRANSPORT</a:t>
            </a:r>
            <a:endParaRPr kumimoji="0" lang="en-US" sz="7200" b="1" i="0" u="sng" strike="noStrike" kern="1200" cap="none" spc="0" normalizeH="0" baseline="0" noProof="0" dirty="0">
              <a:ln>
                <a:noFill/>
              </a:ln>
              <a:solidFill>
                <a:schemeClr val="accent6">
                  <a:lumMod val="75000"/>
                </a:schemeClr>
              </a:solidFill>
              <a:effectLst>
                <a:outerShdw blurRad="50800" dist="50800" dir="5400000" sx="91000" sy="91000" algn="ctr" rotWithShape="0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3553" name="Picture 1"/>
          <p:cNvPicPr>
            <a:picLocks noChangeAspect="1" noChangeArrowheads="1"/>
          </p:cNvPicPr>
          <p:nvPr/>
        </p:nvPicPr>
        <p:blipFill>
          <a:blip r:embed="rId3" cstate="print"/>
          <a:srcRect l="19531" t="21875" r="29688" b="27083"/>
          <a:stretch>
            <a:fillRect/>
          </a:stretch>
        </p:blipFill>
        <p:spPr bwMode="auto">
          <a:xfrm>
            <a:off x="2209800" y="3962400"/>
            <a:ext cx="49530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http://t0.gstatic.com/images?q=tbn:ANd9GcSXjphyPNceJiD-4qVgGAdmU0LpQLHDcZH6iVl-Qd78Q1Rg3v4oJ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00800" y="2743200"/>
            <a:ext cx="2466975" cy="990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No Energy</a:t>
            </a:r>
          </a:p>
          <a:p>
            <a:pPr algn="ctr">
              <a:buNone/>
            </a:pPr>
            <a:r>
              <a:rPr lang="en-US" b="1" dirty="0" smtClean="0">
                <a:solidFill>
                  <a:srgbClr val="FF0000"/>
                </a:solidFill>
              </a:rPr>
              <a:t>From High Concentration to low concentration</a:t>
            </a:r>
            <a:endParaRPr lang="en-US" dirty="0" smtClean="0"/>
          </a:p>
          <a:p>
            <a:r>
              <a:rPr lang="en-US" dirty="0" smtClean="0">
                <a:hlinkClick r:id="rId2"/>
              </a:rPr>
              <a:t>Facilitated Diffusion</a:t>
            </a:r>
            <a:r>
              <a:rPr lang="en-US" dirty="0" smtClean="0"/>
              <a:t>-Movement with help of a carrier protein</a:t>
            </a:r>
          </a:p>
          <a:p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  <a:scene3d>
              <a:camera prst="orthographicFront"/>
              <a:lightRig rig="sunset" dir="t"/>
            </a:scene3d>
            <a:sp3d extrusionH="57150" contourW="12700">
              <a:bevelT w="38100" h="38100"/>
              <a:contourClr>
                <a:schemeClr val="bg2">
                  <a:lumMod val="2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sng" strike="noStrike" kern="1200" cap="none" spc="0" normalizeH="0" baseline="0" noProof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50800" dist="50800" dir="5400000" sx="91000" sy="91000" algn="ctr" rotWithShape="0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PASSIVE TRANSPORT</a:t>
            </a:r>
            <a:endParaRPr kumimoji="0" lang="en-US" sz="7200" b="1" i="0" u="sng" strike="noStrike" kern="1200" cap="none" spc="0" normalizeH="0" baseline="0" noProof="0" dirty="0">
              <a:ln>
                <a:noFill/>
              </a:ln>
              <a:solidFill>
                <a:schemeClr val="accent6">
                  <a:lumMod val="75000"/>
                </a:schemeClr>
              </a:solidFill>
              <a:effectLst>
                <a:outerShdw blurRad="50800" dist="50800" dir="5400000" sx="91000" sy="91000" algn="ctr" rotWithShape="0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Picture 5" descr="581px-Scheme_facilitated_diffusion_in_cell_membrane-en.svg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23408" y="3872898"/>
            <a:ext cx="6241792" cy="2728770"/>
          </a:xfrm>
          <a:prstGeom prst="rect">
            <a:avLst/>
          </a:prstGeom>
        </p:spPr>
      </p:pic>
      <p:pic>
        <p:nvPicPr>
          <p:cNvPr id="7" name="Picture 2" descr="http://t0.gstatic.com/images?q=tbn:ANd9GcSXjphyPNceJiD-4qVgGAdmU0LpQLHDcZH6iVl-Qd78Q1Rg3v4oJ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0" y="1524000"/>
            <a:ext cx="2466975" cy="76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33400" y="1524000"/>
            <a:ext cx="82296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u="sng" dirty="0" smtClean="0"/>
              <a:t>Isotonic</a:t>
            </a:r>
            <a:r>
              <a:rPr lang="en-US" dirty="0" smtClean="0"/>
              <a:t>-equal </a:t>
            </a:r>
          </a:p>
          <a:p>
            <a:pPr lvl="1"/>
            <a:r>
              <a:rPr lang="en-US" dirty="0" smtClean="0"/>
              <a:t>Water in= water out</a:t>
            </a:r>
          </a:p>
          <a:p>
            <a:pPr>
              <a:buNone/>
            </a:pPr>
            <a:endParaRPr lang="en-US" dirty="0"/>
          </a:p>
          <a:p>
            <a:r>
              <a:rPr lang="en-US" b="1" u="sng" dirty="0" smtClean="0"/>
              <a:t>Hyper</a:t>
            </a:r>
            <a:r>
              <a:rPr lang="en-US" dirty="0" smtClean="0"/>
              <a:t>tonic=</a:t>
            </a:r>
            <a:r>
              <a:rPr lang="en-US" b="1" u="sng" dirty="0" smtClean="0"/>
              <a:t>High</a:t>
            </a:r>
            <a:r>
              <a:rPr lang="en-US" dirty="0" smtClean="0"/>
              <a:t> Solute, Low Water</a:t>
            </a:r>
          </a:p>
          <a:p>
            <a:pPr lvl="1"/>
            <a:r>
              <a:rPr lang="en-US" dirty="0" smtClean="0"/>
              <a:t>Water goes </a:t>
            </a:r>
            <a:r>
              <a:rPr lang="en-US" b="1" u="sng" dirty="0" smtClean="0"/>
              <a:t>out</a:t>
            </a:r>
            <a:r>
              <a:rPr lang="en-US" dirty="0" smtClean="0"/>
              <a:t> of cell</a:t>
            </a:r>
          </a:p>
          <a:p>
            <a:pPr lvl="1">
              <a:buNone/>
            </a:pPr>
            <a:endParaRPr lang="en-US" dirty="0"/>
          </a:p>
          <a:p>
            <a:r>
              <a:rPr lang="en-US" b="1" u="sng" dirty="0" smtClean="0"/>
              <a:t>Hypo</a:t>
            </a:r>
            <a:r>
              <a:rPr lang="en-US" dirty="0" smtClean="0"/>
              <a:t>tonic=</a:t>
            </a:r>
            <a:r>
              <a:rPr lang="en-US" b="1" u="sng" dirty="0" smtClean="0"/>
              <a:t>Low</a:t>
            </a:r>
            <a:r>
              <a:rPr lang="en-US" dirty="0" smtClean="0"/>
              <a:t> Solute, High Water</a:t>
            </a:r>
          </a:p>
          <a:p>
            <a:pPr lvl="1"/>
            <a:r>
              <a:rPr lang="en-US" dirty="0" smtClean="0"/>
              <a:t>Water comes </a:t>
            </a:r>
            <a:r>
              <a:rPr lang="en-US" b="1" u="sng" dirty="0" smtClean="0"/>
              <a:t>into</a:t>
            </a:r>
            <a:r>
              <a:rPr lang="en-US" dirty="0" smtClean="0"/>
              <a:t> cell</a:t>
            </a:r>
          </a:p>
          <a:p>
            <a:endParaRPr lang="en-US" dirty="0" smtClean="0"/>
          </a:p>
        </p:txBody>
      </p:sp>
      <p:sp>
        <p:nvSpPr>
          <p:cNvPr id="6" name="Title 1"/>
          <p:cNvSpPr txBox="1"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  <a:scene3d>
              <a:camera prst="orthographicFront"/>
              <a:lightRig rig="sunset" dir="t"/>
            </a:scene3d>
            <a:sp3d extrusionH="57150" contourW="12700">
              <a:bevelT w="38100" h="38100"/>
              <a:contourClr>
                <a:schemeClr val="bg2">
                  <a:lumMod val="2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50800" dist="50800" dir="5400000" sx="91000" sy="91000" algn="ctr" rotWithShape="0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SOLUTIONS</a:t>
            </a:r>
            <a:endParaRPr kumimoji="0" lang="en-US" sz="7200" b="1" i="0" u="sng" strike="noStrike" kern="1200" cap="none" spc="0" normalizeH="0" baseline="0" noProof="0" dirty="0">
              <a:ln>
                <a:noFill/>
              </a:ln>
              <a:solidFill>
                <a:schemeClr val="accent6">
                  <a:lumMod val="75000"/>
                </a:schemeClr>
              </a:solidFill>
              <a:effectLst>
                <a:outerShdw blurRad="50800" dist="50800" dir="5400000" sx="91000" sy="91000" algn="ctr" rotWithShape="0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 l="21031" t="48420" r="70203" b="28984"/>
          <a:stretch>
            <a:fillRect/>
          </a:stretch>
        </p:blipFill>
        <p:spPr bwMode="auto">
          <a:xfrm>
            <a:off x="6705600" y="4343400"/>
            <a:ext cx="24384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 l="30469" t="47917" r="60937" b="30208"/>
          <a:stretch>
            <a:fillRect/>
          </a:stretch>
        </p:blipFill>
        <p:spPr bwMode="auto">
          <a:xfrm>
            <a:off x="6934200" y="2133600"/>
            <a:ext cx="22098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3" cstate="print"/>
          <a:srcRect l="40316" t="46806" r="48790" b="30598"/>
          <a:stretch>
            <a:fillRect/>
          </a:stretch>
        </p:blipFill>
        <p:spPr bwMode="auto">
          <a:xfrm>
            <a:off x="4267200" y="990600"/>
            <a:ext cx="2209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/>
          <a:srcRect l="48438" t="59375" r="12500" b="25000"/>
          <a:stretch>
            <a:fillRect/>
          </a:stretch>
        </p:blipFill>
        <p:spPr bwMode="auto">
          <a:xfrm>
            <a:off x="0" y="1600200"/>
            <a:ext cx="87630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533400" y="3048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  <a:scene3d>
              <a:camera prst="orthographicFront"/>
              <a:lightRig rig="sunset" dir="t"/>
            </a:scene3d>
            <a:sp3d extrusionH="57150" contourW="12700">
              <a:bevelT w="38100" h="38100"/>
              <a:contourClr>
                <a:schemeClr val="bg2">
                  <a:lumMod val="2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50800" dist="50800" dir="5400000" sx="91000" sy="91000" algn="ctr" rotWithShape="0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SOLUTIONS</a:t>
            </a:r>
            <a:endParaRPr kumimoji="0" lang="en-US" sz="7200" b="1" i="0" u="sng" strike="noStrike" kern="1200" cap="none" spc="0" normalizeH="0" baseline="0" noProof="0" dirty="0">
              <a:ln>
                <a:noFill/>
              </a:ln>
              <a:solidFill>
                <a:schemeClr val="accent6">
                  <a:lumMod val="75000"/>
                </a:schemeClr>
              </a:solidFill>
              <a:effectLst>
                <a:outerShdw blurRad="50800" dist="50800" dir="5400000" sx="91000" sy="91000" algn="ctr" rotWithShape="0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28600" y="1828800"/>
            <a:ext cx="83820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81000" y="1752600"/>
            <a:ext cx="838200" cy="646331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accent6">
                    <a:lumMod val="75000"/>
                  </a:schemeClr>
                </a:solidFill>
              </a:rPr>
              <a:t>? A</a:t>
            </a:r>
            <a:endParaRPr lang="en-US" sz="3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828800" y="1752600"/>
            <a:ext cx="838200" cy="646331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accent6">
                    <a:lumMod val="75000"/>
                  </a:schemeClr>
                </a:solidFill>
              </a:rPr>
              <a:t>? B</a:t>
            </a:r>
            <a:endParaRPr lang="en-US" sz="3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352800" y="1752600"/>
            <a:ext cx="838200" cy="646331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accent6">
                    <a:lumMod val="75000"/>
                  </a:schemeClr>
                </a:solidFill>
              </a:rPr>
              <a:t>? C</a:t>
            </a:r>
            <a:endParaRPr lang="en-US" sz="3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0" y="1752600"/>
            <a:ext cx="838200" cy="646331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accent6">
                    <a:lumMod val="75000"/>
                  </a:schemeClr>
                </a:solidFill>
              </a:rPr>
              <a:t>?D</a:t>
            </a:r>
            <a:endParaRPr lang="en-US" sz="3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96000" y="1752600"/>
            <a:ext cx="838200" cy="646331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accent6">
                    <a:lumMod val="75000"/>
                  </a:schemeClr>
                </a:solidFill>
              </a:rPr>
              <a:t>?E</a:t>
            </a:r>
            <a:endParaRPr lang="en-US" sz="3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620000" y="1752600"/>
            <a:ext cx="838200" cy="646331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accent6">
                    <a:lumMod val="75000"/>
                  </a:schemeClr>
                </a:solidFill>
              </a:rPr>
              <a:t>?F</a:t>
            </a:r>
            <a:endParaRPr lang="en-US" sz="3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724400" y="4953000"/>
            <a:ext cx="3810000" cy="533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/>
          <a:srcRect l="48438" t="59375" r="12500" b="25000"/>
          <a:stretch>
            <a:fillRect/>
          </a:stretch>
        </p:blipFill>
        <p:spPr bwMode="auto">
          <a:xfrm>
            <a:off x="0" y="1600200"/>
            <a:ext cx="87630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533400" y="3048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  <a:scene3d>
              <a:camera prst="orthographicFront"/>
              <a:lightRig rig="sunset" dir="t"/>
            </a:scene3d>
            <a:sp3d extrusionH="57150" contourW="12700">
              <a:bevelT w="38100" h="38100"/>
              <a:contourClr>
                <a:schemeClr val="bg2">
                  <a:lumMod val="2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50800" dist="50800" dir="5400000" sx="91000" sy="91000" algn="ctr" rotWithShape="0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SOLUTIONS</a:t>
            </a:r>
            <a:endParaRPr kumimoji="0" lang="en-US" sz="7200" b="1" i="0" u="sng" strike="noStrike" kern="1200" cap="none" spc="0" normalizeH="0" baseline="0" noProof="0" dirty="0">
              <a:ln>
                <a:noFill/>
              </a:ln>
              <a:solidFill>
                <a:schemeClr val="accent6">
                  <a:lumMod val="75000"/>
                </a:schemeClr>
              </a:solidFill>
              <a:effectLst>
                <a:outerShdw blurRad="50800" dist="50800" dir="5400000" sx="91000" sy="91000" algn="ctr" rotWithShape="0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724400" y="4953000"/>
            <a:ext cx="3810000" cy="533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828800" y="1905000"/>
            <a:ext cx="937436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u="sng" dirty="0" smtClean="0"/>
              <a:t>Isotonic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019800" y="1905000"/>
            <a:ext cx="937436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u="sng" dirty="0" smtClean="0"/>
              <a:t>Isotonic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304800" y="1905000"/>
            <a:ext cx="1237198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u="sng" dirty="0" smtClean="0"/>
              <a:t>Hypertonic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419600" y="1905000"/>
            <a:ext cx="1237198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u="sng" dirty="0" smtClean="0"/>
              <a:t>Hypertonic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3124200" y="1905000"/>
            <a:ext cx="1163460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u="sng" dirty="0" smtClean="0"/>
              <a:t>Hypotonic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7391400" y="1905000"/>
            <a:ext cx="1163460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1" u="sng" dirty="0" smtClean="0"/>
              <a:t>Hypotonic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>
                <a:solidFill>
                  <a:srgbClr val="FF0000"/>
                </a:solidFill>
              </a:rPr>
              <a:t>(Energy) </a:t>
            </a:r>
          </a:p>
          <a:p>
            <a:pPr algn="ctr">
              <a:buNone/>
            </a:pPr>
            <a:r>
              <a:rPr lang="en-US" b="1" dirty="0" smtClean="0">
                <a:solidFill>
                  <a:srgbClr val="FF0000"/>
                </a:solidFill>
              </a:rPr>
              <a:t>From Low Concentration to High concentration</a:t>
            </a:r>
            <a:endParaRPr lang="en-US" dirty="0" smtClean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  <a:scene3d>
              <a:camera prst="orthographicFront"/>
              <a:lightRig rig="sunset" dir="t"/>
            </a:scene3d>
            <a:sp3d extrusionH="57150" contourW="12700">
              <a:bevelT w="38100" h="38100"/>
              <a:contourClr>
                <a:schemeClr val="bg2">
                  <a:lumMod val="2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50800" dist="50800" dir="5400000" sx="91000" sy="91000" algn="ctr" rotWithShape="0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ACTIVE TRANSPORT</a:t>
            </a:r>
            <a:endParaRPr kumimoji="0" lang="en-US" sz="7200" b="1" i="0" u="sng" strike="noStrike" kern="1200" cap="none" spc="0" normalizeH="0" baseline="0" noProof="0" dirty="0">
              <a:ln>
                <a:noFill/>
              </a:ln>
              <a:solidFill>
                <a:schemeClr val="accent6">
                  <a:lumMod val="75000"/>
                </a:schemeClr>
              </a:solidFill>
              <a:effectLst>
                <a:outerShdw blurRad="50800" dist="50800" dir="5400000" sx="91000" sy="91000" algn="ctr" rotWithShape="0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5800" y="3048000"/>
            <a:ext cx="7467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u="sng" dirty="0" err="1" smtClean="0">
                <a:hlinkClick r:id="rId2"/>
              </a:rPr>
              <a:t>En</a:t>
            </a:r>
            <a:r>
              <a:rPr lang="en-US" sz="3200" dirty="0" err="1" smtClean="0">
                <a:hlinkClick r:id="rId2"/>
              </a:rPr>
              <a:t>docytosis</a:t>
            </a:r>
            <a:r>
              <a:rPr lang="en-US" sz="3200" dirty="0" smtClean="0">
                <a:hlinkClick r:id="rId2"/>
              </a:rPr>
              <a:t>-</a:t>
            </a:r>
            <a:r>
              <a:rPr lang="en-US" sz="3200" dirty="0" smtClean="0"/>
              <a:t>Materials come </a:t>
            </a:r>
            <a:r>
              <a:rPr lang="en-US" sz="3200" b="1" u="sng" dirty="0" smtClean="0"/>
              <a:t>in</a:t>
            </a:r>
            <a:endParaRPr lang="en-US" sz="3200" b="1" u="sng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l="7031" t="28125" r="44531" b="15625"/>
          <a:stretch>
            <a:fillRect/>
          </a:stretch>
        </p:blipFill>
        <p:spPr bwMode="auto">
          <a:xfrm>
            <a:off x="2133600" y="3810000"/>
            <a:ext cx="47244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http://t0.gstatic.com/images?q=tbn:ANd9GcSXjphyPNceJiD-4qVgGAdmU0LpQLHDcZH6iVl-Qd78Q1Rg3v4oJ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6096000" y="1524000"/>
            <a:ext cx="2466975" cy="76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repeatCount="indefinite" fill="hold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>
                <a:solidFill>
                  <a:srgbClr val="FF0000"/>
                </a:solidFill>
              </a:rPr>
              <a:t>(Energy) </a:t>
            </a:r>
          </a:p>
          <a:p>
            <a:pPr algn="ctr">
              <a:buNone/>
            </a:pPr>
            <a:r>
              <a:rPr lang="en-US" b="1" dirty="0" smtClean="0">
                <a:solidFill>
                  <a:srgbClr val="FF0000"/>
                </a:solidFill>
              </a:rPr>
              <a:t>From Low Concentration to High concentration</a:t>
            </a:r>
            <a:endParaRPr lang="en-US" dirty="0" smtClean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  <a:scene3d>
              <a:camera prst="orthographicFront"/>
              <a:lightRig rig="sunset" dir="t"/>
            </a:scene3d>
            <a:sp3d extrusionH="57150" contourW="12700">
              <a:bevelT w="38100" h="38100"/>
              <a:contourClr>
                <a:schemeClr val="bg2">
                  <a:lumMod val="2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50800" dist="50800" dir="5400000" sx="91000" sy="91000" algn="ctr" rotWithShape="0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ACTIVE TRANSPORT</a:t>
            </a:r>
            <a:endParaRPr kumimoji="0" lang="en-US" sz="7200" b="1" i="0" u="sng" strike="noStrike" kern="1200" cap="none" spc="0" normalizeH="0" baseline="0" noProof="0" dirty="0">
              <a:ln>
                <a:noFill/>
              </a:ln>
              <a:solidFill>
                <a:schemeClr val="accent6">
                  <a:lumMod val="75000"/>
                </a:schemeClr>
              </a:solidFill>
              <a:effectLst>
                <a:outerShdw blurRad="50800" dist="50800" dir="5400000" sx="91000" sy="91000" algn="ctr" rotWithShape="0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5800" y="3048000"/>
            <a:ext cx="7467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b="1" u="sng" dirty="0" err="1" smtClean="0"/>
              <a:t>Exocytosis</a:t>
            </a:r>
            <a:r>
              <a:rPr lang="en-US" sz="3200" dirty="0" smtClean="0"/>
              <a:t>-Materials </a:t>
            </a:r>
            <a:r>
              <a:rPr lang="en-US" sz="3200" b="1" u="sng" dirty="0" smtClean="0"/>
              <a:t>exit</a:t>
            </a:r>
            <a:r>
              <a:rPr lang="en-US" sz="3200" dirty="0" smtClean="0"/>
              <a:t> the cell</a:t>
            </a:r>
            <a:endParaRPr lang="en-US" sz="32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3125" t="18750" r="44531" b="15625"/>
          <a:stretch>
            <a:fillRect/>
          </a:stretch>
        </p:blipFill>
        <p:spPr bwMode="auto">
          <a:xfrm>
            <a:off x="2133600" y="4191000"/>
            <a:ext cx="51054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http://t0.gstatic.com/images?q=tbn:ANd9GcSXjphyPNceJiD-4qVgGAdmU0LpQLHDcZH6iVl-Qd78Q1Rg3v4oJ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6096000" y="1524000"/>
            <a:ext cx="2466975" cy="76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repeatCount="indefinite" fill="hold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90600" y="219529"/>
            <a:ext cx="7543800" cy="1447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5000" lnSpcReduction="20000"/>
            <a:scene3d>
              <a:camera prst="orthographicFront"/>
              <a:lightRig rig="sunset" dir="t"/>
            </a:scene3d>
            <a:sp3d extrusionH="57150" contourW="12700">
              <a:bevelT w="38100" h="38100"/>
              <a:contourClr>
                <a:schemeClr val="bg2">
                  <a:lumMod val="25000"/>
                </a:schemeClr>
              </a:contourClr>
            </a:sp3d>
          </a:bodyPr>
          <a:lstStyle>
            <a:lvl1pPr algn="ctr">
              <a:spcBef>
                <a:spcPct val="0"/>
              </a:spcBef>
              <a:buNone/>
              <a:defRPr sz="8000" b="1" u="sng">
                <a:solidFill>
                  <a:schemeClr val="accent6">
                    <a:lumMod val="75000"/>
                  </a:schemeClr>
                </a:solidFill>
                <a:effectLst>
                  <a:outerShdw blurRad="50800" dist="50800" dir="5400000" sx="91000" sy="91000" algn="ctr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CHARACTERISTICS OF LIVING </a:t>
            </a:r>
            <a:r>
              <a:rPr lang="en-US" dirty="0" smtClean="0"/>
              <a:t>THINGS </a:t>
            </a:r>
          </a:p>
          <a:p>
            <a:r>
              <a:rPr lang="en-US" dirty="0" smtClean="0"/>
              <a:t>REVIEW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38200" y="2362200"/>
            <a:ext cx="73914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en-US" sz="4000" b="1" dirty="0" smtClean="0">
                <a:solidFill>
                  <a:schemeClr val="accent6">
                    <a:lumMod val="75000"/>
                  </a:schemeClr>
                </a:solidFill>
              </a:rPr>
              <a:t>1.</a:t>
            </a:r>
          </a:p>
          <a:p>
            <a:pPr algn="ctr">
              <a:buFont typeface="Arial" pitchFamily="34" charset="0"/>
              <a:buChar char="•"/>
            </a:pPr>
            <a:r>
              <a:rPr lang="en-US" sz="4000" b="1" dirty="0" smtClean="0">
                <a:solidFill>
                  <a:schemeClr val="accent6">
                    <a:lumMod val="75000"/>
                  </a:schemeClr>
                </a:solidFill>
              </a:rPr>
              <a:t>2.</a:t>
            </a:r>
          </a:p>
          <a:p>
            <a:pPr algn="ctr">
              <a:buFont typeface="Arial" pitchFamily="34" charset="0"/>
              <a:buChar char="•"/>
            </a:pPr>
            <a:r>
              <a:rPr lang="en-US" sz="4000" b="1" dirty="0" smtClean="0">
                <a:solidFill>
                  <a:schemeClr val="accent6">
                    <a:lumMod val="75000"/>
                  </a:schemeClr>
                </a:solidFill>
              </a:rPr>
              <a:t>3.</a:t>
            </a:r>
          </a:p>
          <a:p>
            <a:pPr algn="ctr">
              <a:buFont typeface="Arial" pitchFamily="34" charset="0"/>
              <a:buChar char="•"/>
            </a:pPr>
            <a:r>
              <a:rPr lang="en-US" sz="4000" b="1" dirty="0" smtClean="0">
                <a:solidFill>
                  <a:schemeClr val="accent6">
                    <a:lumMod val="75000"/>
                  </a:schemeClr>
                </a:solidFill>
              </a:rPr>
              <a:t>4.</a:t>
            </a:r>
          </a:p>
          <a:p>
            <a:pPr algn="ctr">
              <a:buFont typeface="Arial" pitchFamily="34" charset="0"/>
              <a:buChar char="•"/>
            </a:pPr>
            <a:r>
              <a:rPr lang="en-US" sz="4000" b="1" dirty="0" smtClean="0">
                <a:solidFill>
                  <a:schemeClr val="accent6">
                    <a:lumMod val="75000"/>
                  </a:schemeClr>
                </a:solidFill>
              </a:rPr>
              <a:t>5.</a:t>
            </a:r>
          </a:p>
        </p:txBody>
      </p:sp>
      <p:pic>
        <p:nvPicPr>
          <p:cNvPr id="8194" name="Picture 2" descr="http://t3.gstatic.com/images?q=tbn:ANd9GcR6G8DyzCXnLMEEhrXOLBj2V2YaEUZxJLjpIYhxMYYBC3hngHY4nw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53200" y="1667329"/>
            <a:ext cx="1533525" cy="136101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://z.about.com/d/biology/1/0/-/2/pbear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574" y="1504345"/>
            <a:ext cx="1900051" cy="15240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http://www.cbse.uab.edu/ribbons/help/dna_rgb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74189" y="3018139"/>
            <a:ext cx="1540782" cy="126228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Picture 8" descr="http://youthministry360.com/wp-content/uploads/2010/06/growth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4772"/>
          <a:stretch/>
        </p:blipFill>
        <p:spPr bwMode="auto">
          <a:xfrm>
            <a:off x="1" y="6029777"/>
            <a:ext cx="9114970" cy="810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202" name="Picture 10" descr="http://www.zmescience.com/wp-content/uploads/2011/11/running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5800" y="3018139"/>
            <a:ext cx="1895325" cy="126228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800600" y="2362200"/>
            <a:ext cx="838200" cy="646331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accent6">
                    <a:lumMod val="75000"/>
                  </a:schemeClr>
                </a:solidFill>
              </a:rPr>
              <a:t>?</a:t>
            </a:r>
            <a:endParaRPr lang="en-US" sz="3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800600" y="2971800"/>
            <a:ext cx="838200" cy="646331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accent6">
                    <a:lumMod val="75000"/>
                  </a:schemeClr>
                </a:solidFill>
              </a:rPr>
              <a:t>?</a:t>
            </a:r>
            <a:endParaRPr lang="en-US" sz="3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800600" y="3581400"/>
            <a:ext cx="838200" cy="646331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accent6">
                    <a:lumMod val="75000"/>
                  </a:schemeClr>
                </a:solidFill>
              </a:rPr>
              <a:t>?</a:t>
            </a:r>
            <a:endParaRPr lang="en-US" sz="3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800600" y="4191000"/>
            <a:ext cx="838200" cy="646331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accent6">
                    <a:lumMod val="75000"/>
                  </a:schemeClr>
                </a:solidFill>
              </a:rPr>
              <a:t>?</a:t>
            </a:r>
            <a:endParaRPr lang="en-US" sz="3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800600" y="4800600"/>
            <a:ext cx="838200" cy="646331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>
                <a:solidFill>
                  <a:schemeClr val="accent6">
                    <a:lumMod val="75000"/>
                  </a:schemeClr>
                </a:solidFill>
              </a:rPr>
              <a:t>?</a:t>
            </a:r>
            <a:endParaRPr lang="en-US" sz="36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29514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>
                <a:solidFill>
                  <a:srgbClr val="FF0000"/>
                </a:solidFill>
              </a:rPr>
              <a:t>(Energy) </a:t>
            </a:r>
          </a:p>
          <a:p>
            <a:pPr algn="ctr">
              <a:buNone/>
            </a:pPr>
            <a:r>
              <a:rPr lang="en-US" b="1" dirty="0" smtClean="0">
                <a:solidFill>
                  <a:srgbClr val="FF0000"/>
                </a:solidFill>
              </a:rPr>
              <a:t>From Low Concentration to High concentration</a:t>
            </a:r>
            <a:endParaRPr lang="en-US" dirty="0" smtClean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  <a:scene3d>
              <a:camera prst="orthographicFront"/>
              <a:lightRig rig="sunset" dir="t"/>
            </a:scene3d>
            <a:sp3d extrusionH="57150" contourW="12700">
              <a:bevelT w="38100" h="38100"/>
              <a:contourClr>
                <a:schemeClr val="bg2">
                  <a:lumMod val="2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50800" dist="50800" dir="5400000" sx="91000" sy="91000" algn="ctr" rotWithShape="0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ACTIVE TRANSPORT</a:t>
            </a:r>
            <a:endParaRPr kumimoji="0" lang="en-US" sz="7200" b="1" i="0" u="sng" strike="noStrike" kern="1200" cap="none" spc="0" normalizeH="0" baseline="0" noProof="0" dirty="0">
              <a:ln>
                <a:noFill/>
              </a:ln>
              <a:solidFill>
                <a:schemeClr val="accent6">
                  <a:lumMod val="75000"/>
                </a:schemeClr>
              </a:solidFill>
              <a:effectLst>
                <a:outerShdw blurRad="50800" dist="50800" dir="5400000" sx="91000" sy="91000" algn="ctr" rotWithShape="0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2895600"/>
            <a:ext cx="7467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b="1" u="sng" dirty="0" smtClean="0">
                <a:hlinkClick r:id="rId2"/>
              </a:rPr>
              <a:t>Sodium Potassium Pump</a:t>
            </a:r>
            <a:r>
              <a:rPr lang="en-US" sz="3200" b="1" u="sng" dirty="0" smtClean="0"/>
              <a:t>- </a:t>
            </a:r>
            <a:r>
              <a:rPr lang="en-US" sz="3200" dirty="0" smtClean="0"/>
              <a:t>Sodium (Na) pumped out and Potassium (K) pumped in</a:t>
            </a:r>
            <a:endParaRPr lang="en-US" sz="32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 l="21875" t="19792" r="22656" b="22917"/>
          <a:stretch>
            <a:fillRect/>
          </a:stretch>
        </p:blipFill>
        <p:spPr bwMode="auto">
          <a:xfrm>
            <a:off x="1447800" y="3962400"/>
            <a:ext cx="54102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http://t0.gstatic.com/images?q=tbn:ANd9GcSXjphyPNceJiD-4qVgGAdmU0LpQLHDcZH6iVl-Qd78Q1Rg3v4oJ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6096000" y="1524000"/>
            <a:ext cx="2466975" cy="76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repeatCount="indefinite" fill="hold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4" descr="http://www.writeawriting.com/wp-content/uploads/2011/05/definition-technical-writing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457200" y="228600"/>
            <a:ext cx="8686800" cy="6477000"/>
          </a:xfrm>
          <a:prstGeom prst="rect">
            <a:avLst/>
          </a:prstGeom>
          <a:noFill/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0" y="3810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In Your Spiral-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Homeostasis  &amp;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Cellular Transport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Picture 2" descr="C:\Program Files\Microsoft Office\MEDIA\CAGCAT10\j0299125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96200" y="228600"/>
            <a:ext cx="1219200" cy="2057400"/>
          </a:xfrm>
          <a:prstGeom prst="rect">
            <a:avLst/>
          </a:prstGeom>
          <a:noFill/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2667000" y="1905000"/>
            <a:ext cx="57150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Explain</a:t>
            </a:r>
            <a:r>
              <a:rPr kumimoji="0" lang="en-US" sz="32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what homeostasis </a:t>
            </a:r>
            <a:r>
              <a:rPr lang="en-US" sz="3200" b="1" dirty="0" smtClean="0"/>
              <a:t>is.</a:t>
            </a:r>
            <a:r>
              <a:rPr lang="en-US" sz="3200" b="1" dirty="0" smtClean="0"/>
              <a:t> </a:t>
            </a:r>
            <a:r>
              <a:rPr lang="en-US" sz="3200" b="1" dirty="0" smtClean="0"/>
              <a:t>(B.4B)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200" b="1" dirty="0" smtClean="0"/>
              <a:t>Contrast and give examples of the two types of transport.</a:t>
            </a:r>
            <a:r>
              <a:rPr lang="en-US" sz="3200" b="1" dirty="0" smtClean="0"/>
              <a:t> (B.4B)</a:t>
            </a:r>
            <a:endParaRPr lang="en-US" sz="3200" b="1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b="1" dirty="0" smtClean="0"/>
              <a:t>Pg 189 (1-5)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90600" y="219529"/>
            <a:ext cx="7543800" cy="1447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7500" lnSpcReduction="20000"/>
            <a:scene3d>
              <a:camera prst="orthographicFront"/>
              <a:lightRig rig="sunset" dir="t"/>
            </a:scene3d>
            <a:sp3d extrusionH="57150" contourW="12700">
              <a:bevelT w="38100" h="38100"/>
              <a:contourClr>
                <a:schemeClr val="bg2">
                  <a:lumMod val="25000"/>
                </a:schemeClr>
              </a:contourClr>
            </a:sp3d>
          </a:bodyPr>
          <a:lstStyle>
            <a:lvl1pPr algn="ctr">
              <a:spcBef>
                <a:spcPct val="0"/>
              </a:spcBef>
              <a:buNone/>
              <a:defRPr sz="8000" b="1" u="sng">
                <a:solidFill>
                  <a:schemeClr val="accent6">
                    <a:lumMod val="75000"/>
                  </a:schemeClr>
                </a:solidFill>
                <a:effectLst>
                  <a:outerShdw blurRad="50800" dist="50800" dir="5400000" sx="91000" sy="91000" algn="ctr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CHARACTERISTICS OF LIVING THINGS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38200" y="2362200"/>
            <a:ext cx="73914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en-US" sz="4000" b="1" dirty="0" smtClean="0"/>
              <a:t>Made up of </a:t>
            </a:r>
          </a:p>
          <a:p>
            <a:pPr algn="ctr">
              <a:buFont typeface="Arial" pitchFamily="34" charset="0"/>
              <a:buChar char="•"/>
            </a:pPr>
            <a:r>
              <a:rPr lang="en-US" sz="4000" b="1" dirty="0"/>
              <a:t> </a:t>
            </a:r>
            <a:r>
              <a:rPr lang="en-US" sz="4000" b="1" dirty="0" smtClean="0"/>
              <a:t>     cells-(basic unit of life)</a:t>
            </a:r>
          </a:p>
          <a:p>
            <a:pPr algn="ctr">
              <a:buFont typeface="Arial" pitchFamily="34" charset="0"/>
              <a:buChar char="•"/>
            </a:pPr>
            <a:r>
              <a:rPr lang="en-US" sz="4000" b="1" dirty="0" smtClean="0"/>
              <a:t>Reproduce</a:t>
            </a:r>
          </a:p>
          <a:p>
            <a:pPr algn="ctr">
              <a:buFont typeface="Arial" pitchFamily="34" charset="0"/>
              <a:buChar char="•"/>
            </a:pPr>
            <a:r>
              <a:rPr lang="en-US" sz="4000" b="1" dirty="0" smtClean="0"/>
              <a:t>Genetic Material</a:t>
            </a:r>
          </a:p>
          <a:p>
            <a:pPr algn="ctr">
              <a:buFont typeface="Arial" pitchFamily="34" charset="0"/>
              <a:buChar char="•"/>
            </a:pPr>
            <a:r>
              <a:rPr lang="en-US" sz="4000" b="1" dirty="0" smtClean="0"/>
              <a:t>Use materials and energy</a:t>
            </a:r>
          </a:p>
          <a:p>
            <a:pPr algn="ctr">
              <a:buFont typeface="Arial" pitchFamily="34" charset="0"/>
              <a:buChar char="•"/>
            </a:pPr>
            <a:r>
              <a:rPr lang="en-US" sz="4000" b="1" dirty="0" smtClean="0"/>
              <a:t>Respond to environment</a:t>
            </a:r>
          </a:p>
          <a:p>
            <a:pPr algn="ctr">
              <a:buFont typeface="Arial" pitchFamily="34" charset="0"/>
              <a:buChar char="•"/>
            </a:pPr>
            <a:r>
              <a:rPr lang="en-US" sz="4000" b="1" dirty="0" smtClean="0"/>
              <a:t>Grow and develop</a:t>
            </a:r>
          </a:p>
        </p:txBody>
      </p:sp>
      <p:pic>
        <p:nvPicPr>
          <p:cNvPr id="8194" name="Picture 2" descr="http://t3.gstatic.com/images?q=tbn:ANd9GcR6G8DyzCXnLMEEhrXOLBj2V2YaEUZxJLjpIYhxMYYBC3hngHY4nw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53200" y="1667329"/>
            <a:ext cx="1533525" cy="136101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://z.about.com/d/biology/1/0/-/2/pbear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574" y="1504345"/>
            <a:ext cx="1900051" cy="15240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http://www.cbse.uab.edu/ribbons/help/dna_rgb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74189" y="3018139"/>
            <a:ext cx="1540782" cy="126228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Picture 8" descr="http://youthministry360.com/wp-content/uploads/2010/06/growth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4772"/>
          <a:stretch/>
        </p:blipFill>
        <p:spPr bwMode="auto">
          <a:xfrm>
            <a:off x="1" y="6029777"/>
            <a:ext cx="9114970" cy="810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202" name="Picture 10" descr="http://www.zmescience.com/wp-content/uploads/2011/11/running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5800" y="3018139"/>
            <a:ext cx="1895325" cy="126228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29514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pPr algn="l"/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/>
            </a:r>
            <a:br>
              <a:rPr lang="en-US" sz="4000" dirty="0"/>
            </a:br>
            <a:endParaRPr lang="en-US" sz="5400" b="1" u="sng" dirty="0">
              <a:solidFill>
                <a:schemeClr val="accent6">
                  <a:lumMod val="75000"/>
                </a:schemeClr>
              </a:solidFill>
              <a:effectLst>
                <a:outerShdw blurRad="50800" dist="50800" dir="5400000" sx="91000" sy="91000" algn="ctr" rotWithShape="0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dirty="0" smtClean="0"/>
              <a:t>GREATEST TO SMALLEST</a:t>
            </a:r>
          </a:p>
          <a:p>
            <a:pPr>
              <a:buNone/>
            </a:pPr>
            <a:r>
              <a:rPr lang="en-US" dirty="0" smtClean="0"/>
              <a:t>				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04800" y="3048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  <a:scene3d>
              <a:camera prst="orthographicFront"/>
              <a:lightRig rig="sunset" dir="t"/>
            </a:scene3d>
            <a:sp3d extrusionH="57150" contourW="12700">
              <a:bevelT w="38100" h="38100"/>
              <a:contourClr>
                <a:schemeClr val="bg2">
                  <a:lumMod val="2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50800" dist="50800" dir="5400000" sx="91000" sy="91000" algn="ctr" rotWithShape="0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LEVELS OF ORGANIZATION</a:t>
            </a:r>
            <a:br>
              <a:rPr kumimoji="0" lang="en-US" sz="54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50800" dist="50800" dir="5400000" sx="91000" sy="91000" algn="ctr" rotWithShape="0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5400" b="1" i="0" u="sng" strike="noStrike" kern="1200" cap="none" spc="0" normalizeH="0" baseline="0" noProof="0" dirty="0">
              <a:ln>
                <a:noFill/>
              </a:ln>
              <a:solidFill>
                <a:schemeClr val="accent6">
                  <a:lumMod val="75000"/>
                </a:schemeClr>
              </a:solidFill>
              <a:effectLst>
                <a:outerShdw blurRad="50800" dist="50800" dir="5400000" sx="91000" sy="91000" algn="ctr" rotWithShape="0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5362" name="Picture 2" descr="http://edtech2.boisestate.edu/pattymcginnis/506/Images/Levels_of_cell_organization3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209800"/>
            <a:ext cx="8534400" cy="35052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57200" y="6019800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accent6">
                    <a:lumMod val="75000"/>
                  </a:schemeClr>
                </a:solidFill>
              </a:rPr>
              <a:t>Where would you place organelles?</a:t>
            </a:r>
            <a:endParaRPr lang="en-US" sz="36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5181600"/>
            <a:ext cx="1219200" cy="1015663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solidFill>
                  <a:schemeClr val="accent6">
                    <a:lumMod val="75000"/>
                  </a:schemeClr>
                </a:solidFill>
              </a:rPr>
              <a:t>?</a:t>
            </a:r>
            <a:endParaRPr lang="en-US" sz="6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33600" y="5181600"/>
            <a:ext cx="1524000" cy="1015663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solidFill>
                  <a:schemeClr val="accent6">
                    <a:lumMod val="75000"/>
                  </a:schemeClr>
                </a:solidFill>
              </a:rPr>
              <a:t>?</a:t>
            </a:r>
            <a:endParaRPr lang="en-US" sz="6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267200" y="4724400"/>
            <a:ext cx="1219200" cy="1015663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solidFill>
                  <a:schemeClr val="accent6">
                    <a:lumMod val="75000"/>
                  </a:schemeClr>
                </a:solidFill>
              </a:rPr>
              <a:t>?</a:t>
            </a:r>
            <a:endParaRPr lang="en-US" sz="6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248400" y="4724400"/>
            <a:ext cx="1219200" cy="1015663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solidFill>
                  <a:schemeClr val="accent6">
                    <a:lumMod val="75000"/>
                  </a:schemeClr>
                </a:solidFill>
              </a:rPr>
              <a:t>?</a:t>
            </a:r>
            <a:endParaRPr lang="en-US" sz="6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696200" y="4724400"/>
            <a:ext cx="1219200" cy="1015663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solidFill>
                  <a:schemeClr val="accent6">
                    <a:lumMod val="75000"/>
                  </a:schemeClr>
                </a:solidFill>
              </a:rPr>
              <a:t>?</a:t>
            </a:r>
            <a:endParaRPr lang="en-US" sz="60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pPr algn="l"/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/>
              <a:t/>
            </a:r>
            <a:br>
              <a:rPr lang="en-US" sz="4000" dirty="0"/>
            </a:br>
            <a:endParaRPr lang="en-US" sz="5400" b="1" u="sng" dirty="0">
              <a:solidFill>
                <a:schemeClr val="accent6">
                  <a:lumMod val="75000"/>
                </a:schemeClr>
              </a:solidFill>
              <a:effectLst>
                <a:outerShdw blurRad="50800" dist="50800" dir="5400000" sx="91000" sy="91000" algn="ctr" rotWithShape="0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dirty="0" smtClean="0"/>
              <a:t>GREATEST TO SMALLEST</a:t>
            </a:r>
          </a:p>
          <a:p>
            <a:pPr>
              <a:buNone/>
            </a:pPr>
            <a:r>
              <a:rPr lang="en-US" dirty="0" smtClean="0"/>
              <a:t>				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04800" y="3048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  <a:scene3d>
              <a:camera prst="orthographicFront"/>
              <a:lightRig rig="sunset" dir="t"/>
            </a:scene3d>
            <a:sp3d extrusionH="57150" contourW="12700">
              <a:bevelT w="38100" h="38100"/>
              <a:contourClr>
                <a:schemeClr val="bg2">
                  <a:lumMod val="2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4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50800" dist="50800" dir="5400000" sx="91000" sy="91000" algn="ctr" rotWithShape="0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LEVELS OF ORGANIZATION</a:t>
            </a:r>
            <a:br>
              <a:rPr kumimoji="0" lang="en-US" sz="54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50800" dist="50800" dir="5400000" sx="91000" sy="91000" algn="ctr" rotWithShape="0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5400" b="1" i="0" u="sng" strike="noStrike" kern="1200" cap="none" spc="0" normalizeH="0" baseline="0" noProof="0" dirty="0">
              <a:ln>
                <a:noFill/>
              </a:ln>
              <a:solidFill>
                <a:schemeClr val="accent6">
                  <a:lumMod val="75000"/>
                </a:schemeClr>
              </a:solidFill>
              <a:effectLst>
                <a:outerShdw blurRad="50800" dist="50800" dir="5400000" sx="91000" sy="91000" algn="ctr" rotWithShape="0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5362" name="Picture 2" descr="http://edtech2.boisestate.edu/pattymcginnis/506/Images/Levels_of_cell_organization3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209800"/>
            <a:ext cx="8534400" cy="35052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85800" y="5486400"/>
            <a:ext cx="7924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accent6">
                    <a:lumMod val="75000"/>
                  </a:schemeClr>
                </a:solidFill>
              </a:rPr>
              <a:t>Where would you place organelles? </a:t>
            </a:r>
            <a:r>
              <a:rPr lang="en-US" sz="3600" b="1" dirty="0" smtClean="0">
                <a:solidFill>
                  <a:srgbClr val="FF0000"/>
                </a:solidFill>
              </a:rPr>
              <a:t>Inside the cell</a:t>
            </a:r>
            <a:endParaRPr lang="en-US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 fontScale="90000"/>
            <a:scene3d>
              <a:camera prst="orthographicFront"/>
              <a:lightRig rig="sunset" dir="t"/>
            </a:scene3d>
            <a:sp3d extrusionH="57150" contourW="12700">
              <a:bevelT w="38100" h="38100"/>
              <a:contourClr>
                <a:schemeClr val="bg2">
                  <a:lumMod val="25000"/>
                </a:schemeClr>
              </a:contourClr>
            </a:sp3d>
          </a:bodyPr>
          <a:lstStyle/>
          <a:p>
            <a:r>
              <a:rPr lang="en-US" sz="7200" b="1" u="sng" dirty="0">
                <a:solidFill>
                  <a:schemeClr val="accent6">
                    <a:lumMod val="75000"/>
                  </a:schemeClr>
                </a:solidFill>
                <a:effectLst>
                  <a:outerShdw blurRad="50800" dist="50800" dir="5400000" sx="91000" sy="91000" algn="ctr" rotWithShape="0">
                    <a:srgbClr val="000000">
                      <a:alpha val="43137"/>
                    </a:srgbClr>
                  </a:outerShdw>
                </a:effectLst>
              </a:rPr>
              <a:t>HOMEOSTASIS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latin typeface="Arial" pitchFamily="34" charset="0"/>
                <a:cs typeface="Arial" pitchFamily="34" charset="0"/>
              </a:rPr>
              <a:t>BALANCE</a:t>
            </a:r>
          </a:p>
          <a:p>
            <a:r>
              <a:rPr lang="en-US" b="1" u="sng" dirty="0">
                <a:latin typeface="Arial" pitchFamily="34" charset="0"/>
                <a:cs typeface="Arial" pitchFamily="34" charset="0"/>
              </a:rPr>
              <a:t>Regulation</a:t>
            </a:r>
            <a:r>
              <a:rPr lang="en-US" dirty="0">
                <a:latin typeface="Arial" pitchFamily="34" charset="0"/>
                <a:cs typeface="Arial" pitchFamily="34" charset="0"/>
              </a:rPr>
              <a:t> of an organism’s </a:t>
            </a:r>
            <a:r>
              <a:rPr lang="en-US" b="1" u="sng" dirty="0">
                <a:latin typeface="Arial" pitchFamily="34" charset="0"/>
                <a:cs typeface="Arial" pitchFamily="34" charset="0"/>
              </a:rPr>
              <a:t>internal</a:t>
            </a:r>
            <a:r>
              <a:rPr lang="en-US" dirty="0">
                <a:latin typeface="Arial" pitchFamily="34" charset="0"/>
                <a:cs typeface="Arial" pitchFamily="34" charset="0"/>
              </a:rPr>
              <a:t> environment in order to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maintain conditions </a:t>
            </a:r>
            <a:r>
              <a:rPr lang="en-US" dirty="0">
                <a:latin typeface="Arial" pitchFamily="34" charset="0"/>
                <a:cs typeface="Arial" pitchFamily="34" charset="0"/>
              </a:rPr>
              <a:t>suitable for survival 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endParaRPr lang="en-US" dirty="0"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  <p:pic>
        <p:nvPicPr>
          <p:cNvPr id="1026" name="Picture 2" descr="http://t0.gstatic.com/images?q=tbn:ANd9GcQhpqn6ACPfu8-_eW973R3E8MkLC2AvpWj6ErlzYGLGQXhPran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4419600"/>
            <a:ext cx="7191375" cy="18478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endParaRPr lang="en-US" dirty="0" smtClean="0"/>
          </a:p>
          <a:p>
            <a:pPr lvl="0" algn="ctr">
              <a:buNone/>
            </a:pPr>
            <a:r>
              <a:rPr lang="en-US" dirty="0" smtClean="0"/>
              <a:t>Ex: sweating to maintain a constant </a:t>
            </a:r>
            <a:r>
              <a:rPr lang="en-US" b="1" u="sng" dirty="0" smtClean="0"/>
              <a:t>internal</a:t>
            </a:r>
            <a:r>
              <a:rPr lang="en-US" dirty="0" smtClean="0"/>
              <a:t> temperature 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  <a:scene3d>
              <a:camera prst="orthographicFront"/>
              <a:lightRig rig="sunset" dir="t"/>
            </a:scene3d>
            <a:sp3d extrusionH="57150" contourW="12700">
              <a:bevelT w="38100" h="38100"/>
              <a:contourClr>
                <a:schemeClr val="bg2">
                  <a:lumMod val="2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50800" dist="50800" dir="5400000" sx="91000" sy="91000" algn="ctr" rotWithShape="0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HOMEOSTASIS</a:t>
            </a:r>
            <a:endParaRPr kumimoji="0" lang="en-US" sz="7200" b="1" i="0" u="sng" strike="noStrike" kern="1200" cap="none" spc="0" normalizeH="0" baseline="0" noProof="0" dirty="0">
              <a:ln>
                <a:noFill/>
              </a:ln>
              <a:solidFill>
                <a:schemeClr val="accent6">
                  <a:lumMod val="75000"/>
                </a:schemeClr>
              </a:solidFill>
              <a:effectLst>
                <a:outerShdw blurRad="50800" dist="50800" dir="5400000" sx="91000" sy="91000" algn="ctr" rotWithShape="0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 l="18750" t="69792" r="62500" b="10417"/>
          <a:stretch>
            <a:fillRect/>
          </a:stretch>
        </p:blipFill>
        <p:spPr bwMode="auto">
          <a:xfrm>
            <a:off x="3428999" y="3657600"/>
            <a:ext cx="2598821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Feedback Loop</a:t>
            </a:r>
          </a:p>
        </p:txBody>
      </p:sp>
      <p:sp>
        <p:nvSpPr>
          <p:cNvPr id="4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  <a:scene3d>
              <a:camera prst="orthographicFront"/>
              <a:lightRig rig="sunset" dir="t"/>
            </a:scene3d>
            <a:sp3d extrusionH="57150" contourW="12700">
              <a:bevelT w="38100" h="38100"/>
              <a:contourClr>
                <a:schemeClr val="bg2">
                  <a:lumMod val="2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50800" dist="50800" dir="5400000" sx="91000" sy="91000" algn="ctr" rotWithShape="0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HOMEOSTASIS</a:t>
            </a:r>
            <a:endParaRPr kumimoji="0" lang="en-US" sz="7200" b="1" i="0" u="sng" strike="noStrike" kern="1200" cap="none" spc="0" normalizeH="0" baseline="0" noProof="0" dirty="0">
              <a:ln>
                <a:noFill/>
              </a:ln>
              <a:solidFill>
                <a:schemeClr val="accent6">
                  <a:lumMod val="75000"/>
                </a:schemeClr>
              </a:solidFill>
              <a:effectLst>
                <a:outerShdw blurRad="50800" dist="50800" dir="5400000" sx="91000" sy="91000" algn="ctr" rotWithShape="0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2667000"/>
            <a:ext cx="88392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2"/>
            <a:r>
              <a:rPr lang="en-US" sz="3200" dirty="0" smtClean="0"/>
              <a:t>Ex: </a:t>
            </a:r>
            <a:r>
              <a:rPr lang="en-US" sz="3200" dirty="0"/>
              <a:t>the relationship between a thermostat and the air conditioner in a house</a:t>
            </a: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 l="10938" t="38542" r="63281" b="36458"/>
          <a:stretch>
            <a:fillRect/>
          </a:stretch>
        </p:blipFill>
        <p:spPr bwMode="auto">
          <a:xfrm>
            <a:off x="2514600" y="3962400"/>
            <a:ext cx="5943600" cy="2473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4525963"/>
          </a:xfrm>
        </p:spPr>
        <p:txBody>
          <a:bodyPr/>
          <a:lstStyle/>
          <a:p>
            <a:r>
              <a:rPr lang="en-US" dirty="0" smtClean="0"/>
              <a:t>Controls what enters and exits the cell.</a:t>
            </a:r>
          </a:p>
          <a:p>
            <a:r>
              <a:rPr lang="en-US" dirty="0" smtClean="0"/>
              <a:t>Protects the cell</a:t>
            </a:r>
            <a:endParaRPr lang="en-US" dirty="0"/>
          </a:p>
        </p:txBody>
      </p:sp>
      <p:sp>
        <p:nvSpPr>
          <p:cNvPr id="4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  <a:scene3d>
              <a:camera prst="orthographicFront"/>
              <a:lightRig rig="sunset" dir="t"/>
            </a:scene3d>
            <a:sp3d extrusionH="57150" contourW="12700">
              <a:bevelT w="38100" h="38100"/>
              <a:contourClr>
                <a:schemeClr val="bg2">
                  <a:lumMod val="2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7200" b="1" u="sng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50800" dist="50800" dir="5400000" sx="91000" sy="91000" algn="ctr" rotWithShape="0">
                    <a:srgbClr val="000000">
                      <a:alpha val="43137"/>
                    </a:srgbClr>
                  </a:outerShdw>
                </a:effectLst>
              </a:rPr>
              <a:t>CELL MEMBRANE</a:t>
            </a:r>
            <a:endParaRPr kumimoji="0" lang="en-US" sz="7200" b="1" i="0" u="sng" strike="noStrike" kern="1200" cap="none" spc="0" normalizeH="0" baseline="0" noProof="0" dirty="0">
              <a:ln>
                <a:noFill/>
              </a:ln>
              <a:solidFill>
                <a:schemeClr val="accent6">
                  <a:lumMod val="75000"/>
                </a:schemeClr>
              </a:solidFill>
              <a:effectLst>
                <a:outerShdw blurRad="50800" dist="50800" dir="5400000" sx="91000" sy="91000" algn="ctr" rotWithShape="0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 l="15625" t="25000" r="25781" b="31250"/>
          <a:stretch>
            <a:fillRect/>
          </a:stretch>
        </p:blipFill>
        <p:spPr bwMode="auto">
          <a:xfrm>
            <a:off x="1600200" y="3429000"/>
            <a:ext cx="57150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 rot="20576957">
            <a:off x="17071" y="1588185"/>
            <a:ext cx="3124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u="sng" dirty="0" smtClean="0">
                <a:solidFill>
                  <a:srgbClr val="FF0000"/>
                </a:solidFill>
              </a:rPr>
              <a:t>FUNCTIONS:</a:t>
            </a:r>
            <a:endParaRPr lang="en-US" sz="3200" b="1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1652</TotalTime>
  <Words>350</Words>
  <Application>Microsoft Office PowerPoint</Application>
  <PresentationFormat>On-screen Show (4:3)</PresentationFormat>
  <Paragraphs>119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HOMEOSTASIS &amp; CELLULAR TRANSPORT</vt:lpstr>
      <vt:lpstr>Slide 2</vt:lpstr>
      <vt:lpstr>Slide 3</vt:lpstr>
      <vt:lpstr>  </vt:lpstr>
      <vt:lpstr>  </vt:lpstr>
      <vt:lpstr>HOMEOSTASIS</vt:lpstr>
      <vt:lpstr>Slide 7</vt:lpstr>
      <vt:lpstr>HOMEOSTASIS</vt:lpstr>
      <vt:lpstr>CELL MEMBRANE</vt:lpstr>
      <vt:lpstr>PERMEABILITY</vt:lpstr>
      <vt:lpstr>TRANSPORT (TWO TYPES)</vt:lpstr>
      <vt:lpstr>PASSIVE TRANSPORT</vt:lpstr>
      <vt:lpstr>Slide 13</vt:lpstr>
      <vt:lpstr>Slide 14</vt:lpstr>
      <vt:lpstr>SOLUTIONS</vt:lpstr>
      <vt:lpstr>Slide 16</vt:lpstr>
      <vt:lpstr>Slide 17</vt:lpstr>
      <vt:lpstr>Slide 18</vt:lpstr>
      <vt:lpstr>Slide 19</vt:lpstr>
      <vt:lpstr>Slide 20</vt:lpstr>
      <vt:lpstr>Slide 21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jcrook</dc:creator>
  <cp:lastModifiedBy>jcrook</cp:lastModifiedBy>
  <cp:revision>57</cp:revision>
  <dcterms:created xsi:type="dcterms:W3CDTF">2012-10-19T20:18:10Z</dcterms:created>
  <dcterms:modified xsi:type="dcterms:W3CDTF">2012-10-23T14:58:26Z</dcterms:modified>
</cp:coreProperties>
</file>